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5"/>
    <p:sldMasterId id="2147483736" r:id="rId6"/>
  </p:sldMasterIdLst>
  <p:notesMasterIdLst>
    <p:notesMasterId r:id="rId14"/>
  </p:notesMasterIdLst>
  <p:handoutMasterIdLst>
    <p:handoutMasterId r:id="rId15"/>
  </p:handoutMasterIdLst>
  <p:sldIdLst>
    <p:sldId id="256" r:id="rId7"/>
    <p:sldId id="297" r:id="rId8"/>
    <p:sldId id="298" r:id="rId9"/>
    <p:sldId id="304" r:id="rId10"/>
    <p:sldId id="300" r:id="rId11"/>
    <p:sldId id="303" r:id="rId12"/>
    <p:sldId id="302" r:id="rId13"/>
  </p:sldIdLst>
  <p:sldSz cx="10693400" cy="7561263"/>
  <p:notesSz cx="6805613" cy="99393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634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eva" initials="M. T." lastIdx="8" clrIdx="0"/>
  <p:cmAuthor id="1" name="Мамедова Тамила Таировна" initials="МТТ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390"/>
    <a:srgbClr val="B2B2B2"/>
    <a:srgbClr val="FFFFFF"/>
    <a:srgbClr val="008495"/>
    <a:srgbClr val="FF0000"/>
    <a:srgbClr val="002022"/>
    <a:srgbClr val="00555C"/>
    <a:srgbClr val="006C7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20" autoAdjust="0"/>
    <p:restoredTop sz="86408" autoAdjust="0"/>
  </p:normalViewPr>
  <p:slideViewPr>
    <p:cSldViewPr snapToGrid="0" showGuides="1">
      <p:cViewPr varScale="1">
        <p:scale>
          <a:sx n="95" d="100"/>
          <a:sy n="95" d="100"/>
        </p:scale>
        <p:origin x="-180" y="-102"/>
      </p:cViewPr>
      <p:guideLst>
        <p:guide orient="horz" pos="4634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2022" y="-96"/>
      </p:cViewPr>
      <p:guideLst>
        <p:guide orient="horz" pos="3131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175640A-3037-499C-9FAF-3A7B94451782}" type="datetimeFigureOut">
              <a:rPr lang="ru-RU"/>
              <a:pPr>
                <a:defRPr/>
              </a:pPr>
              <a:t>17.07.2019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2CDAAB6-3F07-4DDA-BA68-54F67481E7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22814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79C7572-F94F-462D-8C90-B5C39D966664}" type="datetimeFigureOut">
              <a:rPr lang="ru-RU"/>
              <a:pPr>
                <a:defRPr/>
              </a:pPr>
              <a:t>17.07.2019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6125"/>
            <a:ext cx="52689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84F2463-AA6D-458C-8008-0F07BAF96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68332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4063013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m 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0000"/>
              </a:lnSpc>
              <a:defRPr baseline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9408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2A475-B39E-4F13-BD87-33CF3A79E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044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B8512-F801-4087-95E6-1AE27B2B92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9720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4076D-54E1-49FB-8C95-654D80178E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75701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2B3BC-74AA-4CCC-A17B-86502F562E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7456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E6ACC-0228-4769-BBCB-D4E1E58F1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2312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m 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617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pm 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50808"/>
            <a:ext cx="9091613" cy="1260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23455" y="1763713"/>
            <a:ext cx="9534958" cy="4991100"/>
          </a:xfrm>
        </p:spPr>
        <p:txBody>
          <a:bodyPr/>
          <a:lstStyle>
            <a:lvl1pPr>
              <a:buFontTx/>
              <a:buNone/>
              <a:defRPr sz="1800"/>
            </a:lvl1pPr>
          </a:lstStyle>
          <a:p>
            <a:pPr lvl="0"/>
            <a:r>
              <a:rPr lang="ru-RU" noProof="0" smtClean="0"/>
              <a:t>Вставка таблицы</a:t>
            </a:r>
            <a:endParaRPr lang="ru-RU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231700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C657-668D-4059-86AF-DCEFC093AA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990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EBBE0-AE86-491F-BEE4-7FFA873BCD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02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964DD-C449-4B41-A989-4E8D18D6F2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711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E9BC8-66AB-489F-A911-15AEAB03E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707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B1032-6CDA-4C23-8B83-4EBBBF07C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152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8DD5D-33C3-4F33-8118-9E8178B9D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5207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65100"/>
            <a:ext cx="9091613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6" name="Номер слайда 5"/>
          <p:cNvSpPr txBox="1">
            <a:spLocks/>
          </p:cNvSpPr>
          <p:nvPr/>
        </p:nvSpPr>
        <p:spPr>
          <a:xfrm>
            <a:off x="190500" y="7112866"/>
            <a:ext cx="469900" cy="401638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>
              <a:defRPr/>
            </a:pPr>
            <a:fld id="{B7CA3BE2-D8DB-453B-8FB1-F81CB68E2D51}" type="slidenum">
              <a:rPr lang="ru-RU" sz="1800" b="1" smtClean="0">
                <a:solidFill>
                  <a:srgbClr val="008390"/>
                </a:solidFill>
                <a:latin typeface="+mn-lt"/>
                <a:cs typeface="+mn-cs"/>
              </a:rPr>
              <a:pPr algn="l">
                <a:defRPr/>
              </a:pPr>
              <a:t>‹#›</a:t>
            </a:fld>
            <a:endParaRPr lang="ru-RU" sz="1800" b="1" dirty="0">
              <a:solidFill>
                <a:srgbClr val="008390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</p:sldLayoutIdLst>
  <p:hf hdr="0" ftr="0" dt="0"/>
  <p:txStyles>
    <p:titleStyle>
      <a:lvl1pPr marL="82550" indent="-82550" algn="l" defTabSz="10429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8390"/>
          </a:solidFill>
          <a:latin typeface="+mj-lt"/>
          <a:ea typeface="+mj-ea"/>
          <a:cs typeface="+mj-cs"/>
        </a:defRPr>
      </a:lvl1pPr>
      <a:lvl2pPr marL="82550" indent="-82550" algn="l" defTabSz="10429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8390"/>
          </a:solidFill>
          <a:latin typeface="Arial Narrow" pitchFamily="34" charset="0"/>
        </a:defRPr>
      </a:lvl2pPr>
      <a:lvl3pPr marL="82550" indent="-82550" algn="l" defTabSz="10429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8390"/>
          </a:solidFill>
          <a:latin typeface="Arial Narrow" pitchFamily="34" charset="0"/>
        </a:defRPr>
      </a:lvl3pPr>
      <a:lvl4pPr marL="82550" indent="-82550" algn="l" defTabSz="10429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8390"/>
          </a:solidFill>
          <a:latin typeface="Arial Narrow" pitchFamily="34" charset="0"/>
        </a:defRPr>
      </a:lvl4pPr>
      <a:lvl5pPr marL="82550" indent="-82550" algn="l" defTabSz="10429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8390"/>
          </a:solidFill>
          <a:latin typeface="Arial Narrow" pitchFamily="34" charset="0"/>
        </a:defRPr>
      </a:lvl5pPr>
      <a:lvl6pPr marL="457200"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623888" indent="-82550" algn="l" defTabSz="1042988" rtl="0" eaLnBrk="0" fontAlgn="base" hangingPunct="0">
        <a:spcBef>
          <a:spcPct val="20000"/>
        </a:spcBef>
        <a:spcAft>
          <a:spcPct val="0"/>
        </a:spcAft>
        <a:defRPr b="1" cap="all">
          <a:solidFill>
            <a:srgbClr val="008390"/>
          </a:solidFill>
          <a:latin typeface="+mj-lt"/>
          <a:ea typeface="+mn-ea"/>
          <a:cs typeface="+mn-cs"/>
        </a:defRPr>
      </a:lvl1pPr>
      <a:lvl2pPr marL="720725" indent="-179388" algn="l" defTabSz="1042988" rtl="0" eaLnBrk="0" fontAlgn="base" hangingPunct="0">
        <a:spcBef>
          <a:spcPct val="20000"/>
        </a:spcBef>
        <a:spcAft>
          <a:spcPct val="0"/>
        </a:spcAft>
        <a:defRPr b="1">
          <a:solidFill>
            <a:srgbClr val="008390"/>
          </a:solidFill>
          <a:latin typeface="+mj-lt"/>
        </a:defRPr>
      </a:lvl2pPr>
      <a:lvl3pPr marL="539750" indent="180975" algn="l" defTabSz="1042988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720725" indent="650875" algn="l" defTabSz="1042988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720725" indent="1108075" algn="l" defTabSz="1042988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8035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2607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7179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1751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096349B1-384B-45D2-A820-4A1F88F3DB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5" descr="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670050"/>
            <a:ext cx="4014788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88" y="192088"/>
            <a:ext cx="1012825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8" descr="Untitled-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425" cy="756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Заголовок 14"/>
          <p:cNvSpPr>
            <a:spLocks noGrp="1"/>
          </p:cNvSpPr>
          <p:nvPr>
            <p:ph type="ctrTitle" idx="4294967295"/>
          </p:nvPr>
        </p:nvSpPr>
        <p:spPr>
          <a:xfrm>
            <a:off x="4154303" y="3858567"/>
            <a:ext cx="6371930" cy="2399677"/>
          </a:xfrm>
        </p:spPr>
        <p:txBody>
          <a:bodyPr rtlCol="0">
            <a:noAutofit/>
          </a:bodyPr>
          <a:lstStyle/>
          <a:p>
            <a:pPr marL="90488" algn="l" eaLnBrk="1" fontAlgn="auto" hangingPunct="1">
              <a:spcAft>
                <a:spcPts val="0"/>
              </a:spcAft>
              <a:defRPr/>
            </a:pPr>
            <a:r>
              <a:rPr lang="ru-RU" sz="2600" smtClean="0">
                <a:solidFill>
                  <a:srgbClr val="008390"/>
                </a:solidFill>
              </a:rPr>
              <a:t>«</a:t>
            </a:r>
            <a:r>
              <a:rPr lang="ru-RU" sz="2600" dirty="0" smtClean="0">
                <a:solidFill>
                  <a:srgbClr val="008390"/>
                </a:solidFill>
              </a:rPr>
              <a:t>Н</a:t>
            </a:r>
            <a:r>
              <a:rPr lang="ru-RU" sz="2600" smtClean="0">
                <a:solidFill>
                  <a:srgbClr val="008390"/>
                </a:solidFill>
              </a:rPr>
              <a:t>азвание </a:t>
            </a:r>
            <a:r>
              <a:rPr lang="ru-RU" sz="2600" dirty="0" smtClean="0">
                <a:solidFill>
                  <a:srgbClr val="008390"/>
                </a:solidFill>
              </a:rPr>
              <a:t>команды»</a:t>
            </a:r>
            <a:br>
              <a:rPr lang="ru-RU" sz="2600" dirty="0" smtClean="0">
                <a:solidFill>
                  <a:srgbClr val="008390"/>
                </a:solidFill>
              </a:rPr>
            </a:br>
            <a:r>
              <a:rPr lang="ru-RU" sz="2600" dirty="0" smtClean="0">
                <a:solidFill>
                  <a:srgbClr val="008390"/>
                </a:solidFill>
              </a:rPr>
              <a:t/>
            </a:r>
            <a:br>
              <a:rPr lang="ru-RU" sz="2600" dirty="0" smtClean="0">
                <a:solidFill>
                  <a:srgbClr val="008390"/>
                </a:solidFill>
              </a:rPr>
            </a:br>
            <a:r>
              <a:rPr lang="ru-RU" sz="2600" dirty="0" smtClean="0">
                <a:solidFill>
                  <a:srgbClr val="008390"/>
                </a:solidFill>
              </a:rPr>
              <a:t>Решение кейса «название кейса»</a:t>
            </a:r>
          </a:p>
        </p:txBody>
      </p:sp>
      <p:sp>
        <p:nvSpPr>
          <p:cNvPr id="7" name="Заголовок 14"/>
          <p:cNvSpPr txBox="1">
            <a:spLocks/>
          </p:cNvSpPr>
          <p:nvPr/>
        </p:nvSpPr>
        <p:spPr bwMode="auto">
          <a:xfrm>
            <a:off x="4109776" y="2311121"/>
            <a:ext cx="6430945" cy="1396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rgbClr val="00839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39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ФИНАЛ</a:t>
            </a:r>
          </a:p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39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III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39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Технического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rgbClr val="00839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чемпионата «</a:t>
            </a:r>
            <a:r>
              <a:rPr lang="ru-RU" sz="2600" dirty="0" smtClean="0">
                <a:solidFill>
                  <a:srgbClr val="008390"/>
                </a:solidFill>
                <a:latin typeface="+mj-lt"/>
                <a:ea typeface="+mj-ea"/>
                <a:cs typeface="+mj-cs"/>
              </a:rPr>
              <a:t>Сила будущего!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rgbClr val="00839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»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39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39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rgbClr val="00839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9" descr="Untitled-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863" cy="756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0"/>
          <p:cNvSpPr>
            <a:spLocks noGrp="1"/>
          </p:cNvSpPr>
          <p:nvPr>
            <p:ph type="title" idx="4294967295"/>
          </p:nvPr>
        </p:nvSpPr>
        <p:spPr>
          <a:xfrm>
            <a:off x="388193" y="4682533"/>
            <a:ext cx="1842542" cy="1509164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ru-RU" sz="2000" dirty="0" smtClean="0">
                <a:ea typeface="+mn-ea"/>
                <a:cs typeface="+mn-cs"/>
              </a:rPr>
              <a:t>Капитан команды фото</a:t>
            </a:r>
            <a:endParaRPr lang="ru-RU" sz="2000" dirty="0" smtClean="0"/>
          </a:p>
        </p:txBody>
      </p:sp>
      <p:sp>
        <p:nvSpPr>
          <p:cNvPr id="5" name="Заголовок 10"/>
          <p:cNvSpPr txBox="1">
            <a:spLocks/>
          </p:cNvSpPr>
          <p:nvPr/>
        </p:nvSpPr>
        <p:spPr bwMode="auto">
          <a:xfrm>
            <a:off x="1225899" y="129786"/>
            <a:ext cx="9254532" cy="80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Представление команды</a:t>
            </a:r>
            <a:endParaRPr kumimoji="0" lang="ru-RU" sz="3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0"/>
          <p:cNvSpPr txBox="1">
            <a:spLocks/>
          </p:cNvSpPr>
          <p:nvPr/>
        </p:nvSpPr>
        <p:spPr bwMode="auto">
          <a:xfrm>
            <a:off x="299431" y="6349714"/>
            <a:ext cx="2033461" cy="583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0" cap="none" spc="0" normalizeH="0" baseline="0" noProof="0" dirty="0" smtClean="0">
                <a:ln>
                  <a:noFill/>
                </a:ln>
                <a:solidFill>
                  <a:srgbClr val="00839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ФИО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00839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0"/>
          <p:cNvSpPr txBox="1">
            <a:spLocks/>
          </p:cNvSpPr>
          <p:nvPr/>
        </p:nvSpPr>
        <p:spPr bwMode="auto">
          <a:xfrm>
            <a:off x="8117051" y="4682533"/>
            <a:ext cx="1842542" cy="1509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839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Участник команды фото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00839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0"/>
          <p:cNvSpPr txBox="1">
            <a:spLocks/>
          </p:cNvSpPr>
          <p:nvPr/>
        </p:nvSpPr>
        <p:spPr bwMode="auto">
          <a:xfrm>
            <a:off x="2722759" y="6349714"/>
            <a:ext cx="2033461" cy="583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0" cap="none" spc="0" normalizeH="0" baseline="0" noProof="0" dirty="0" smtClean="0">
                <a:ln>
                  <a:noFill/>
                </a:ln>
                <a:solidFill>
                  <a:srgbClr val="00839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ФИО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00839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0"/>
          <p:cNvSpPr txBox="1">
            <a:spLocks/>
          </p:cNvSpPr>
          <p:nvPr/>
        </p:nvSpPr>
        <p:spPr bwMode="auto">
          <a:xfrm>
            <a:off x="5668600" y="6349714"/>
            <a:ext cx="2033461" cy="583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0" cap="none" spc="0" normalizeH="0" baseline="0" noProof="0" dirty="0" smtClean="0">
                <a:ln>
                  <a:noFill/>
                </a:ln>
                <a:solidFill>
                  <a:srgbClr val="00839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ФИО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00839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0"/>
          <p:cNvSpPr txBox="1">
            <a:spLocks/>
          </p:cNvSpPr>
          <p:nvPr/>
        </p:nvSpPr>
        <p:spPr bwMode="auto">
          <a:xfrm>
            <a:off x="8252701" y="6349714"/>
            <a:ext cx="2033461" cy="583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0" cap="none" spc="0" normalizeH="0" baseline="0" noProof="0" dirty="0" smtClean="0">
                <a:ln>
                  <a:noFill/>
                </a:ln>
                <a:solidFill>
                  <a:srgbClr val="00839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ФИО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00839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0"/>
          <p:cNvSpPr txBox="1">
            <a:spLocks/>
          </p:cNvSpPr>
          <p:nvPr/>
        </p:nvSpPr>
        <p:spPr bwMode="auto">
          <a:xfrm>
            <a:off x="2732809" y="4682533"/>
            <a:ext cx="1842542" cy="1509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839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Участник команды фото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00839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10"/>
          <p:cNvSpPr txBox="1">
            <a:spLocks/>
          </p:cNvSpPr>
          <p:nvPr/>
        </p:nvSpPr>
        <p:spPr bwMode="auto">
          <a:xfrm>
            <a:off x="5457587" y="4682533"/>
            <a:ext cx="1842542" cy="1509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839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Участник команды фото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00839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0"/>
          <p:cNvSpPr txBox="1">
            <a:spLocks/>
          </p:cNvSpPr>
          <p:nvPr/>
        </p:nvSpPr>
        <p:spPr bwMode="auto">
          <a:xfrm>
            <a:off x="413656" y="1095271"/>
            <a:ext cx="9936145" cy="1999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Название команды:</a:t>
            </a:r>
          </a:p>
          <a:p>
            <a:pPr marL="0" marR="0" lvl="0" indent="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000" b="1" kern="0" dirty="0" smtClean="0">
                <a:latin typeface="+mj-lt"/>
                <a:cs typeface="+mn-cs"/>
              </a:rPr>
              <a:t>ВУЗ:</a:t>
            </a:r>
          </a:p>
          <a:p>
            <a:pPr marL="0" marR="0" lvl="0" indent="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n-cs"/>
              </a:rPr>
              <a:t>Курс:</a:t>
            </a:r>
          </a:p>
          <a:p>
            <a:pPr marL="0" marR="0" lvl="0" indent="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000" b="1" kern="0" dirty="0" smtClean="0">
                <a:latin typeface="+mj-lt"/>
                <a:ea typeface="+mj-ea"/>
                <a:cs typeface="+mn-cs"/>
              </a:rPr>
              <a:t>Специальность:</a:t>
            </a:r>
            <a:endParaRPr kumimoji="0" lang="ru-RU" sz="3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9" descr="Untitled-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863" cy="756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0"/>
          <p:cNvSpPr txBox="1">
            <a:spLocks/>
          </p:cNvSpPr>
          <p:nvPr/>
        </p:nvSpPr>
        <p:spPr bwMode="auto">
          <a:xfrm>
            <a:off x="1225899" y="129786"/>
            <a:ext cx="9254532" cy="80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000" b="1" kern="0" noProof="0" dirty="0" smtClean="0">
                <a:latin typeface="+mj-lt"/>
                <a:cs typeface="+mn-cs"/>
              </a:rPr>
              <a:t>Задание кейса</a:t>
            </a:r>
            <a:endParaRPr kumimoji="0" lang="ru-RU" sz="3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0"/>
          <p:cNvSpPr txBox="1">
            <a:spLocks/>
          </p:cNvSpPr>
          <p:nvPr/>
        </p:nvSpPr>
        <p:spPr bwMode="auto">
          <a:xfrm>
            <a:off x="413656" y="1095272"/>
            <a:ext cx="9936145" cy="344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42988" eaLnBrk="1" latinLnBrk="0" hangingPunct="1">
              <a:lnSpc>
                <a:spcPct val="90000"/>
              </a:lnSpc>
              <a:buClrTx/>
              <a:buSzTx/>
              <a:buFontTx/>
              <a:buNone/>
              <a:tabLst/>
              <a:defRPr/>
            </a:pPr>
            <a:r>
              <a:rPr lang="ru-RU" sz="2000" kern="0" dirty="0" smtClean="0">
                <a:latin typeface="+mj-lt"/>
                <a:cs typeface="+mn-cs"/>
              </a:rPr>
              <a:t>На данном слайде команда коротко описывает задание кейса (для напоминания и визуализации членам экспертной комиссии и приглашенным экспертам)</a:t>
            </a:r>
          </a:p>
          <a:p>
            <a:pPr marL="514350" marR="0" lvl="0" indent="-51435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3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9" descr="Untitled-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863" cy="756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0"/>
          <p:cNvSpPr txBox="1">
            <a:spLocks/>
          </p:cNvSpPr>
          <p:nvPr/>
        </p:nvSpPr>
        <p:spPr bwMode="auto">
          <a:xfrm>
            <a:off x="1225899" y="129786"/>
            <a:ext cx="9254532" cy="80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000" b="1" kern="0" noProof="0" dirty="0" smtClean="0">
                <a:latin typeface="+mj-lt"/>
                <a:cs typeface="+mn-cs"/>
              </a:rPr>
              <a:t>Методология решения кейса</a:t>
            </a:r>
            <a:endParaRPr kumimoji="0" lang="ru-RU" sz="3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0"/>
          <p:cNvSpPr txBox="1">
            <a:spLocks/>
          </p:cNvSpPr>
          <p:nvPr/>
        </p:nvSpPr>
        <p:spPr bwMode="auto">
          <a:xfrm>
            <a:off x="413656" y="1095272"/>
            <a:ext cx="9936145" cy="344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42988" eaLnBrk="1" latinLnBrk="0" hangingPunct="1">
              <a:lnSpc>
                <a:spcPct val="90000"/>
              </a:lnSpc>
              <a:buClrTx/>
              <a:buSzTx/>
              <a:buFontTx/>
              <a:buNone/>
              <a:tabLst/>
              <a:defRPr/>
            </a:pPr>
            <a:r>
              <a:rPr lang="ru-RU" sz="2000" kern="0" dirty="0" smtClean="0">
                <a:latin typeface="+mj-lt"/>
                <a:cs typeface="+mn-cs"/>
              </a:rPr>
              <a:t>Описание методологии решения задачи может состоять из нескольких слайдов. На данных </a:t>
            </a:r>
            <a:r>
              <a:rPr lang="ru-RU" sz="2000" kern="0" dirty="0" smtClean="0">
                <a:latin typeface="+mj-lt"/>
                <a:cs typeface="+mn-cs"/>
              </a:rPr>
              <a:t>слайдах </a:t>
            </a:r>
            <a:r>
              <a:rPr lang="ru-RU" sz="2000" kern="0" dirty="0" smtClean="0">
                <a:latin typeface="+mj-lt"/>
                <a:cs typeface="+mn-cs"/>
              </a:rPr>
              <a:t>команда описывает:</a:t>
            </a:r>
          </a:p>
          <a:p>
            <a:pPr marL="0" marR="0" lvl="0" indent="0" defTabSz="1042988" eaLnBrk="1" latinLnBrk="0" hangingPunct="1">
              <a:lnSpc>
                <a:spcPct val="90000"/>
              </a:lnSpc>
              <a:buClrTx/>
              <a:buSzTx/>
              <a:buFontTx/>
              <a:buNone/>
              <a:tabLst/>
              <a:defRPr/>
            </a:pPr>
            <a:endParaRPr lang="ru-RU" sz="2000" kern="0" dirty="0" smtClean="0">
              <a:latin typeface="+mj-lt"/>
              <a:cs typeface="+mn-cs"/>
            </a:endParaRPr>
          </a:p>
          <a:p>
            <a:pPr marL="514350" marR="0" lvl="0" indent="-514350" defTabSz="1042988" eaLnBrk="1" latinLnBrk="0" hangingPunct="1">
              <a:lnSpc>
                <a:spcPct val="90000"/>
              </a:lnSpc>
              <a:buClrTx/>
              <a:buSzTx/>
              <a:buFontTx/>
              <a:buAutoNum type="arabicPeriod"/>
              <a:tabLst/>
              <a:defRPr/>
            </a:pPr>
            <a:r>
              <a:rPr lang="ru-RU" sz="2000" kern="0" dirty="0" smtClean="0">
                <a:latin typeface="+mj-lt"/>
                <a:cs typeface="+mn-cs"/>
              </a:rPr>
              <a:t>Алгоритм решения кейса.</a:t>
            </a:r>
          </a:p>
          <a:p>
            <a:pPr marL="514350" marR="0" lvl="0" indent="-514350" defTabSz="1042988" eaLnBrk="1" latinLnBrk="0" hangingPunct="1">
              <a:lnSpc>
                <a:spcPct val="90000"/>
              </a:lnSpc>
              <a:buClrTx/>
              <a:buSzTx/>
              <a:buFontTx/>
              <a:buAutoNum type="arabicPeriod"/>
              <a:tabLst/>
              <a:defRPr/>
            </a:pPr>
            <a:r>
              <a:rPr lang="ru-RU" sz="2000" kern="0" dirty="0" smtClean="0">
                <a:latin typeface="+mj-lt"/>
                <a:cs typeface="+mn-cs"/>
              </a:rPr>
              <a:t>Этапы решения кейса.</a:t>
            </a:r>
          </a:p>
          <a:p>
            <a:pPr marL="514350" marR="0" lvl="0" indent="-514350" defTabSz="1042988" eaLnBrk="1" latinLnBrk="0" hangingPunct="1">
              <a:lnSpc>
                <a:spcPct val="90000"/>
              </a:lnSpc>
              <a:buClrTx/>
              <a:buSzTx/>
              <a:buFontTx/>
              <a:buAutoNum type="arabicPeriod"/>
              <a:tabLst/>
              <a:defRPr/>
            </a:pPr>
            <a:r>
              <a:rPr lang="ru-RU" sz="2000" kern="0" dirty="0" smtClean="0">
                <a:latin typeface="+mj-lt"/>
                <a:cs typeface="+mn-cs"/>
              </a:rPr>
              <a:t>Методы решения кейса.</a:t>
            </a:r>
          </a:p>
          <a:p>
            <a:pPr marL="514350" marR="0" lvl="0" indent="-51435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ru-RU" sz="3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9" descr="Untitled-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863" cy="756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0"/>
          <p:cNvSpPr txBox="1">
            <a:spLocks/>
          </p:cNvSpPr>
          <p:nvPr/>
        </p:nvSpPr>
        <p:spPr bwMode="auto">
          <a:xfrm>
            <a:off x="1225899" y="129786"/>
            <a:ext cx="9254532" cy="80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000" b="1" kern="0" dirty="0" smtClean="0">
                <a:latin typeface="+mj-lt"/>
                <a:cs typeface="+mn-cs"/>
              </a:rPr>
              <a:t>Решение кейса</a:t>
            </a:r>
            <a:endParaRPr kumimoji="0" lang="ru-RU" sz="3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0"/>
          <p:cNvSpPr txBox="1">
            <a:spLocks/>
          </p:cNvSpPr>
          <p:nvPr/>
        </p:nvSpPr>
        <p:spPr bwMode="auto">
          <a:xfrm>
            <a:off x="413656" y="1095271"/>
            <a:ext cx="9936145" cy="55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r>
              <a:rPr lang="ru-RU" sz="2000" kern="0" dirty="0" smtClean="0">
                <a:latin typeface="+mj-lt"/>
                <a:cs typeface="+mn-cs"/>
              </a:rPr>
              <a:t>Решение задачи может состоять из нескольких слайдов и </a:t>
            </a:r>
            <a:r>
              <a:rPr lang="ru-RU" sz="2000" b="1" u="sng" kern="0" dirty="0" smtClean="0">
                <a:latin typeface="+mj-lt"/>
                <a:cs typeface="+mn-cs"/>
              </a:rPr>
              <a:t>ОБЯЗАТЕЛЬНО</a:t>
            </a:r>
            <a:r>
              <a:rPr lang="ru-RU" sz="2000" kern="0" dirty="0" smtClean="0">
                <a:latin typeface="+mj-lt"/>
                <a:cs typeface="+mn-cs"/>
              </a:rPr>
              <a:t> должно содержать информацию полноценно раскрывающую:</a:t>
            </a:r>
          </a:p>
          <a:p>
            <a:endParaRPr lang="ru-RU" sz="2000" kern="0" dirty="0" smtClean="0">
              <a:latin typeface="+mj-lt"/>
              <a:cs typeface="+mn-cs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kern="0" dirty="0" smtClean="0">
                <a:latin typeface="+mj-lt"/>
                <a:cs typeface="+mn-cs"/>
              </a:rPr>
              <a:t>Вариативность решения кейса - описание возможных способов и инструментов решения.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kern="0" dirty="0" smtClean="0">
                <a:latin typeface="+mj-lt"/>
                <a:cs typeface="+mn-cs"/>
              </a:rPr>
              <a:t>Сравнительный анализ возможных способов и инструментов решения задач кейса.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kern="0" dirty="0" smtClean="0">
                <a:latin typeface="+mj-lt"/>
                <a:cs typeface="+mn-cs"/>
              </a:rPr>
              <a:t>Описание преимуществ и недостатков перечисленных способов и инструментов решения.</a:t>
            </a:r>
            <a:endParaRPr lang="en-US" sz="2000" kern="0" dirty="0" smtClean="0">
              <a:latin typeface="+mj-lt"/>
              <a:cs typeface="+mn-cs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000" kern="0" dirty="0" smtClean="0">
                <a:latin typeface="+mj-lt"/>
                <a:cs typeface="+mn-cs"/>
              </a:rPr>
              <a:t>Обоснование достоверности полученных результатов и точности полученных решений.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kern="0" dirty="0" smtClean="0">
                <a:latin typeface="+mj-lt"/>
                <a:cs typeface="+mn-cs"/>
              </a:rPr>
              <a:t>Техническую демонстрацию сравниваемых способов и инструментов решений, математические расчеты, 3</a:t>
            </a:r>
            <a:r>
              <a:rPr lang="en-US" sz="2000" kern="0" dirty="0" smtClean="0">
                <a:latin typeface="+mj-lt"/>
                <a:cs typeface="+mn-cs"/>
              </a:rPr>
              <a:t>D</a:t>
            </a:r>
            <a:r>
              <a:rPr lang="ru-RU" sz="2000" kern="0" dirty="0" smtClean="0">
                <a:latin typeface="+mj-lt"/>
                <a:cs typeface="+mn-cs"/>
              </a:rPr>
              <a:t>-модели или иную информацию, демонстрирующую сравниваемые методики решения (чертежи, эскизы, симуляции и прочее).</a:t>
            </a:r>
          </a:p>
          <a:p>
            <a:pPr lvl="0"/>
            <a:r>
              <a:rPr lang="ru-RU" sz="2000" kern="0" dirty="0" smtClean="0">
                <a:latin typeface="+mj-lt"/>
                <a:cs typeface="+mn-cs"/>
              </a:rPr>
              <a:t> </a:t>
            </a:r>
          </a:p>
          <a:p>
            <a:pPr marL="0" marR="0" lvl="0" indent="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kern="0" dirty="0" smtClean="0">
                <a:latin typeface="+mj-lt"/>
                <a:cs typeface="+mn-cs"/>
              </a:rPr>
              <a:t> </a:t>
            </a:r>
          </a:p>
          <a:p>
            <a:pPr marL="0" marR="0" lvl="0" indent="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3000" b="1" kern="0" dirty="0" smtClean="0">
              <a:latin typeface="+mj-lt"/>
              <a:cs typeface="+mn-cs"/>
            </a:endParaRPr>
          </a:p>
          <a:p>
            <a:pPr marL="0" marR="0" lvl="0" indent="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3000" b="1" kern="0" dirty="0" smtClean="0">
              <a:latin typeface="+mj-lt"/>
              <a:cs typeface="+mn-cs"/>
            </a:endParaRPr>
          </a:p>
          <a:p>
            <a:pPr marL="0" marR="0" lvl="0" indent="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3000" b="1" kern="0" dirty="0" smtClean="0">
              <a:latin typeface="+mj-lt"/>
              <a:cs typeface="+mn-cs"/>
            </a:endParaRPr>
          </a:p>
          <a:p>
            <a:pPr marL="0" marR="0" lvl="0" indent="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9" descr="Untitled-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863" cy="756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0"/>
          <p:cNvSpPr txBox="1">
            <a:spLocks/>
          </p:cNvSpPr>
          <p:nvPr/>
        </p:nvSpPr>
        <p:spPr bwMode="auto">
          <a:xfrm>
            <a:off x="1225899" y="129786"/>
            <a:ext cx="9254532" cy="80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000" b="1" kern="0" noProof="0" dirty="0" smtClean="0">
                <a:latin typeface="+mj-lt"/>
                <a:cs typeface="+mn-cs"/>
              </a:rPr>
              <a:t>Результат решения кейса</a:t>
            </a:r>
            <a:endParaRPr kumimoji="0" lang="ru-RU" sz="3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0"/>
          <p:cNvSpPr txBox="1">
            <a:spLocks/>
          </p:cNvSpPr>
          <p:nvPr/>
        </p:nvSpPr>
        <p:spPr bwMode="auto">
          <a:xfrm>
            <a:off x="413656" y="1095271"/>
            <a:ext cx="9936145" cy="55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 defTabSz="1042988">
              <a:lnSpc>
                <a:spcPct val="90000"/>
              </a:lnSpc>
              <a:defRPr/>
            </a:pPr>
            <a:r>
              <a:rPr lang="ru-RU" sz="2000" kern="0" dirty="0" smtClean="0">
                <a:latin typeface="+mj-lt"/>
                <a:cs typeface="+mn-cs"/>
              </a:rPr>
              <a:t>На данном </a:t>
            </a:r>
            <a:r>
              <a:rPr lang="ru-RU" sz="2000" kern="0" dirty="0" smtClean="0">
                <a:latin typeface="+mj-lt"/>
                <a:cs typeface="+mn-cs"/>
              </a:rPr>
              <a:t>слайде (слайдах) </a:t>
            </a:r>
            <a:r>
              <a:rPr lang="ru-RU" sz="2000" kern="0" dirty="0" smtClean="0">
                <a:latin typeface="+mj-lt"/>
                <a:cs typeface="+mn-cs"/>
              </a:rPr>
              <a:t>команда описывает итоговое – выбранное на основании анализа решение и обосновывает итогового решения: </a:t>
            </a:r>
          </a:p>
          <a:p>
            <a:pPr lvl="0" defTabSz="1042988">
              <a:lnSpc>
                <a:spcPct val="90000"/>
              </a:lnSpc>
              <a:defRPr/>
            </a:pPr>
            <a:endParaRPr lang="ru-RU" sz="2000" kern="0" dirty="0" smtClean="0">
              <a:latin typeface="+mj-lt"/>
              <a:cs typeface="+mn-cs"/>
            </a:endParaRPr>
          </a:p>
          <a:p>
            <a:pPr marL="457200" lvl="0" indent="-457200" defTabSz="1042988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000" kern="0" dirty="0" smtClean="0">
                <a:latin typeface="+mj-lt"/>
                <a:cs typeface="+mn-cs"/>
              </a:rPr>
              <a:t>Описание итогового решения, которое выбрала для выполнения задания кейса.</a:t>
            </a:r>
          </a:p>
          <a:p>
            <a:pPr marL="457200" lvl="0" indent="-457200" defTabSz="1042988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000" kern="0" dirty="0" smtClean="0">
                <a:latin typeface="+mj-lt"/>
                <a:cs typeface="+mn-cs"/>
              </a:rPr>
              <a:t>Техническое и/или математическое обоснование выбранной методики (3</a:t>
            </a:r>
            <a:r>
              <a:rPr lang="en-US" sz="2000" kern="0" dirty="0" smtClean="0">
                <a:latin typeface="+mj-lt"/>
                <a:cs typeface="+mn-cs"/>
              </a:rPr>
              <a:t>D</a:t>
            </a:r>
            <a:r>
              <a:rPr lang="ru-RU" sz="2000" kern="0" dirty="0" smtClean="0">
                <a:latin typeface="+mj-lt"/>
                <a:cs typeface="+mn-cs"/>
              </a:rPr>
              <a:t> – моделирование, в том числе, если это необходимо по выбранной методике кейса)</a:t>
            </a:r>
          </a:p>
          <a:p>
            <a:pPr marL="457200" lvl="0" indent="-457200" defTabSz="1042988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000" kern="0" dirty="0" smtClean="0">
                <a:latin typeface="+mj-lt"/>
                <a:cs typeface="+mn-cs"/>
              </a:rPr>
              <a:t>Полученный результат.</a:t>
            </a:r>
          </a:p>
          <a:p>
            <a:pPr marL="457200" lvl="0" indent="-457200" defTabSz="1042988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000" kern="0" dirty="0" smtClean="0">
                <a:latin typeface="+mj-lt"/>
                <a:cs typeface="+mn-cs"/>
              </a:rPr>
              <a:t>Выводы.</a:t>
            </a:r>
          </a:p>
          <a:p>
            <a:endParaRPr lang="ru-RU" sz="2000" kern="0" dirty="0" smtClean="0">
              <a:latin typeface="+mj-lt"/>
              <a:cs typeface="+mn-cs"/>
            </a:endParaRPr>
          </a:p>
          <a:p>
            <a:pPr marL="0" marR="0" lvl="0" indent="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3000" b="1" kern="0" dirty="0" smtClean="0">
              <a:latin typeface="+mj-lt"/>
              <a:cs typeface="+mn-cs"/>
            </a:endParaRPr>
          </a:p>
          <a:p>
            <a:pPr marL="0" marR="0" lvl="0" indent="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3000" b="1" kern="0" dirty="0" smtClean="0">
              <a:latin typeface="+mj-lt"/>
              <a:cs typeface="+mn-cs"/>
            </a:endParaRPr>
          </a:p>
          <a:p>
            <a:pPr marL="0" marR="0" lvl="0" indent="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3000" b="1" kern="0" dirty="0" smtClean="0">
              <a:latin typeface="+mj-lt"/>
              <a:cs typeface="+mn-cs"/>
            </a:endParaRPr>
          </a:p>
          <a:p>
            <a:pPr marL="0" marR="0" lvl="0" indent="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9" descr="Untitled-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863" cy="756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0"/>
          <p:cNvSpPr txBox="1">
            <a:spLocks/>
          </p:cNvSpPr>
          <p:nvPr/>
        </p:nvSpPr>
        <p:spPr bwMode="auto">
          <a:xfrm>
            <a:off x="1225899" y="129786"/>
            <a:ext cx="9254532" cy="80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000" b="1" kern="0" dirty="0" smtClean="0">
                <a:latin typeface="+mj-lt"/>
                <a:cs typeface="+mn-cs"/>
              </a:rPr>
              <a:t>Вклад членов команды в решение кейса</a:t>
            </a:r>
          </a:p>
        </p:txBody>
      </p:sp>
      <p:sp>
        <p:nvSpPr>
          <p:cNvPr id="14" name="Заголовок 10"/>
          <p:cNvSpPr txBox="1">
            <a:spLocks/>
          </p:cNvSpPr>
          <p:nvPr/>
        </p:nvSpPr>
        <p:spPr bwMode="auto">
          <a:xfrm>
            <a:off x="413656" y="1095271"/>
            <a:ext cx="9936145" cy="55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kern="0" dirty="0" smtClean="0">
                <a:latin typeface="+mj-lt"/>
                <a:cs typeface="+mn-cs"/>
              </a:rPr>
              <a:t>На данном слайде команда указывает распределение зон ответственности при решении кейса между членами команды</a:t>
            </a:r>
          </a:p>
          <a:p>
            <a:pPr marL="0" marR="0" lvl="0" indent="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3000" b="1" kern="0" dirty="0" smtClean="0">
              <a:latin typeface="+mj-lt"/>
              <a:cs typeface="+mn-cs"/>
            </a:endParaRPr>
          </a:p>
          <a:p>
            <a:pPr marL="0" marR="0" lvl="0" indent="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3000" b="1" kern="0" dirty="0" smtClean="0">
              <a:latin typeface="+mj-lt"/>
              <a:cs typeface="+mn-cs"/>
            </a:endParaRPr>
          </a:p>
          <a:p>
            <a:pPr marL="0" marR="0" lvl="0" indent="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3000" b="1" kern="0" dirty="0" smtClean="0">
              <a:latin typeface="+mj-lt"/>
              <a:cs typeface="+mn-cs"/>
            </a:endParaRPr>
          </a:p>
          <a:p>
            <a:pPr marL="0" marR="0" lvl="0" indent="0" algn="l" defTabSz="10429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Mashines_rus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machine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a__x043b__x0430__x0441__x0438__x0444__x0438__x043a__x0430__x0442__x043e__x0440_ xmlns="132a5276-ee59-464d-a816-c324be7564b5">Презентации</_x041a__x043b__x0430__x0441__x0438__x0444__x0438__x043a__x0430__x0442__x043e__x0440_>
    <_x041f__x0440__x0438__x043e__x0440__x0438__x0442__x0435__x0442__x0421__x043e__x0440__x0442__x0438__x0440__x043e__x0432__x043a__x0438_ xmlns="132a5276-ee59-464d-a816-c324be7564b5">2</_x041f__x0440__x0438__x043e__x0440__x0438__x0442__x0435__x0442__x0421__x043e__x0440__x0442__x0438__x0440__x043e__x0432__x043a__x0438_>
    <Group xmlns="132a5276-ee59-464d-a816-c324be7564b5" xsi:nil="true"/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1370AFA25DAA84CBA6665B9205A3753" ma:contentTypeVersion="4" ma:contentTypeDescription="Создание документа." ma:contentTypeScope="" ma:versionID="b02aed1d0bcd7687227d0d2a31697a30">
  <xsd:schema xmlns:xsd="http://www.w3.org/2001/XMLSchema" xmlns:xs="http://www.w3.org/2001/XMLSchema" xmlns:p="http://schemas.microsoft.com/office/2006/metadata/properties" xmlns:ns2="132a5276-ee59-464d-a816-c324be7564b5" targetNamespace="http://schemas.microsoft.com/office/2006/metadata/properties" ma:root="true" ma:fieldsID="2fe5f1a9251ab80dff06dcc974a11439" ns2:_="">
    <xsd:import namespace="132a5276-ee59-464d-a816-c324be7564b5"/>
    <xsd:element name="properties">
      <xsd:complexType>
        <xsd:sequence>
          <xsd:element name="documentManagement">
            <xsd:complexType>
              <xsd:all>
                <xsd:element ref="ns2:_x041f__x0440__x0438__x043e__x0440__x0438__x0442__x0435__x0442__x0421__x043e__x0440__x0442__x0438__x0440__x043e__x0432__x043a__x0438_"/>
                <xsd:element ref="ns2:_x041a__x043b__x0430__x0441__x0438__x0444__x0438__x043a__x0430__x0442__x043e__x0440_" minOccurs="0"/>
                <xsd:element ref="ns2:Group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2a5276-ee59-464d-a816-c324be7564b5" elementFormDefault="qualified">
    <xsd:import namespace="http://schemas.microsoft.com/office/2006/documentManagement/types"/>
    <xsd:import namespace="http://schemas.microsoft.com/office/infopath/2007/PartnerControls"/>
    <xsd:element name="_x041f__x0440__x0438__x043e__x0440__x0438__x0442__x0435__x0442__x0421__x043e__x0440__x0442__x0438__x0440__x043e__x0432__x043a__x0438_" ma:index="8" ma:displayName="ПриоритетСортировки" ma:decimals="0" ma:default="1" ma:internalName="_x041f__x0440__x0438__x043e__x0440__x0438__x0442__x0435__x0442__x0421__x043e__x0440__x0442__x0438__x0440__x043e__x0432__x043a__x0438_">
      <xsd:simpleType>
        <xsd:restriction base="dms:Number"/>
      </xsd:simpleType>
    </xsd:element>
    <xsd:element name="_x041a__x043b__x0430__x0441__x0438__x0444__x0438__x043a__x0430__x0442__x043e__x0440_" ma:index="9" nillable="true" ma:displayName="Классификатор" ma:default="Бланки" ma:format="Dropdown" ma:internalName="_x041a__x043b__x0430__x0441__x0438__x0444__x0438__x043a__x0430__x0442__x043e__x0440_">
      <xsd:simpleType>
        <xsd:union memberTypes="dms:Text">
          <xsd:simpleType>
            <xsd:restriction base="dms:Choice">
              <xsd:enumeration value="Бланки"/>
              <xsd:enumeration value="Заявки"/>
              <xsd:enumeration value="Формы"/>
              <xsd:enumeration value="Опросные листы"/>
              <xsd:enumeration value="Презентации"/>
              <xsd:enumeration value="Протокольные мероприятия"/>
              <xsd:enumeration value="Процедуры"/>
              <xsd:enumeration value="Кадровые"/>
              <xsd:enumeration value="Пропуска"/>
              <xsd:enumeration value="Командировочные документы"/>
              <xsd:enumeration value="Кадровые заявки"/>
            </xsd:restriction>
          </xsd:simpleType>
        </xsd:union>
      </xsd:simpleType>
    </xsd:element>
    <xsd:element name="Group" ma:index="10" nillable="true" ma:displayName="Группа" ma:format="Dropdown" ma:internalName="Group">
      <xsd:simpleType>
        <xsd:restriction base="dms:Choice">
          <xsd:enumeration value="Общие кадровые заявления"/>
          <xsd:enumeration value="Головной офис и ЛМЗ"/>
          <xsd:enumeration value="Московский офис"/>
          <xsd:enumeration value="ПК ЗТЛ"/>
          <xsd:enumeration value="ПК ТАГ"/>
          <xsd:enumeration value="Электросила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69DF36-59EB-479F-8007-C776578A23B3}">
  <ds:schemaRefs>
    <ds:schemaRef ds:uri="http://schemas.microsoft.com/office/2006/metadata/properties"/>
    <ds:schemaRef ds:uri="http://schemas.microsoft.com/office/infopath/2007/PartnerControls"/>
    <ds:schemaRef ds:uri="132a5276-ee59-464d-a816-c324be7564b5"/>
  </ds:schemaRefs>
</ds:datastoreItem>
</file>

<file path=customXml/itemProps2.xml><?xml version="1.0" encoding="utf-8"?>
<ds:datastoreItem xmlns:ds="http://schemas.openxmlformats.org/officeDocument/2006/customXml" ds:itemID="{FA0FB19C-4BD5-4222-95BA-9157FDEED1CC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A2236929-8757-4ED1-B4D6-B759497D2CB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36AE81B-634C-40AC-B39F-77F133CC64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2a5276-ee59-464d-a816-c324be7564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4007</TotalTime>
  <Words>265</Words>
  <Application>Microsoft Office PowerPoint</Application>
  <PresentationFormat>Произвольный</PresentationFormat>
  <Paragraphs>51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PowerMashines_rus</vt:lpstr>
      <vt:lpstr>1_Специальное оформление</vt:lpstr>
      <vt:lpstr>«Название команды»  Решение кейса «название кейса»</vt:lpstr>
      <vt:lpstr>Капитан команды фото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общества (краткая) на русском языке</dc:title>
  <dc:creator>Андрей</dc:creator>
  <cp:lastModifiedBy>Gorshkova_MV</cp:lastModifiedBy>
  <cp:revision>380</cp:revision>
  <cp:lastPrinted>2016-05-12T15:17:34Z</cp:lastPrinted>
  <dcterms:created xsi:type="dcterms:W3CDTF">2015-09-16T08:15:09Z</dcterms:created>
  <dcterms:modified xsi:type="dcterms:W3CDTF">2019-07-17T13:33:06Z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0x01010001370AFA25DAA84CBA6665B9205A3753</vt:lpwstr>
  </property>
</Properties>
</file>